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717"/>
    <a:srgbClr val="9FB1BE"/>
    <a:srgbClr val="293549"/>
    <a:srgbClr val="4D4F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286004-B676-43B3-8F5F-0AF4BB6B8A7C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917693-ECFC-4C92-ADC6-BEC894A25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15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917693-ECFC-4C92-ADC6-BEC894A2579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917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036EC-305A-4B49-B092-4ADE062C95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F0A887-0340-4946-9268-875862C5A4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D8D813-4751-4DD9-992B-C0474B144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FF139-1DAC-42FC-9CA9-32B440E587FE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C85F1-4E87-4FC0-B917-2CCB69DA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816D6-5D95-476B-9D54-A3FD34782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23F3-841D-4392-8F51-12D98C9A3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875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AF06C-0B03-4678-8A67-81B55AEC7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8ADF2E-7A67-4A36-B8F6-B38CC1923F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D1678-9C29-43A7-8927-834934229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FF139-1DAC-42FC-9CA9-32B440E587FE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EC77B-FFA5-4605-A43F-F38C7282C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0D7BD-0716-4734-A590-0A7EE7EC4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23F3-841D-4392-8F51-12D98C9A3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78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8ECE74-ADCA-424D-94F8-B5F3378D65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DA2C67-B6EC-4579-804E-D1CE7E5EEC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A8CBE-C496-4BDF-9B96-CE12E6F50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FF139-1DAC-42FC-9CA9-32B440E587FE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476C6-FF73-4BDE-8017-A1401040A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AE6AA-C7B7-4045-A851-F766B18C4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23F3-841D-4392-8F51-12D98C9A3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98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B7012-18FD-4B3E-8605-87E9BAE2B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C2DE9-FD96-44D1-A6AD-C2ED7B5DF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D5347-78C0-48A4-8054-B84BBE0AF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FF139-1DAC-42FC-9CA9-32B440E587FE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94E90-9706-42CD-86EE-FEB270D13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B0426-BBD8-4057-AC47-CB91F7C11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23F3-841D-4392-8F51-12D98C9A3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215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E3071-71F5-46BD-B669-BB09C819D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5F0FB-4CDC-49A8-AB7C-AD224DD05A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817E1-F0A6-45FD-A9E0-B4F5C7C23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FF139-1DAC-42FC-9CA9-32B440E587FE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B236A-78CD-4177-927C-87CDA831B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0FF6DB-AC51-450C-812A-A6284032F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23F3-841D-4392-8F51-12D98C9A3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190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78138-7ADC-4972-B81F-DD8BD2905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BF05E-860F-4CD7-BC28-D455271973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C4E48-3F4B-43AE-9BB3-F5B0E0EBB9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7E41B9-FF18-4BF8-9F95-9758EBC49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FF139-1DAC-42FC-9CA9-32B440E587FE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8744F-1F35-4FE3-85F9-E5A935860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7EB766-F786-4BC1-A99C-B30985A61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23F3-841D-4392-8F51-12D98C9A3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87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18EB8-710D-4828-9643-B44590089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5074E-0184-42F9-A43F-C019CC806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BDC6DB-0767-4708-8276-C44C855CB7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BE9AC9-8A2E-4179-98BF-984C7640B5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D7A812-716C-46BF-ABEB-E1EFF49A44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3A445E-D2D8-4B2D-BBF3-3A6E3894F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FF139-1DAC-42FC-9CA9-32B440E587FE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2DBA9C-423C-49AC-B5DE-AF3D65C75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926548-5663-4688-8FBC-B49A5CAF5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23F3-841D-4392-8F51-12D98C9A3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47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22EB8-0684-4A9B-BF11-2CDCF508C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748687-46BC-42C4-8A63-2E6071ED3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FF139-1DAC-42FC-9CA9-32B440E587FE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F9515F-F387-42C4-9652-4B33D15C7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DA3521-2853-40DD-BBE9-E929EC1E3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23F3-841D-4392-8F51-12D98C9A3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043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548156-9C53-4CC9-93AE-84F51E10B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FF139-1DAC-42FC-9CA9-32B440E587FE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48D69E-E50C-4E1E-A9BD-24056817A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956CF-0A86-4945-936B-39F31DF02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23F3-841D-4392-8F51-12D98C9A3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20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24D0C-974B-4862-943D-0207D0406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ED650-CA35-4240-84AA-8D9BDDDE2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C7A423-28D2-4DD9-838C-515A8E9A6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26DECE-CDD5-4758-BE3A-EB22F4F72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FF139-1DAC-42FC-9CA9-32B440E587FE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C38CEF-4B76-4E5E-8DFC-6DCC5409E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2675D-B585-427F-A420-5A2AD202F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23F3-841D-4392-8F51-12D98C9A3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952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8401C-311A-4A6E-84F3-ABED2F423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77B8EA-044C-4259-BE79-F084002DBE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1FC192-63A4-4FDD-8863-44A1A5B6D9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4DAE0F-EE90-405A-B532-9528C1720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FF139-1DAC-42FC-9CA9-32B440E587FE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EBE6D6-9304-4A98-96FA-BD6CB1723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A718DD-330D-4EE8-A9FF-BFED24CB3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323F3-841D-4392-8F51-12D98C9A3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141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CD0475-D17B-4B25-8788-4D4184153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2B4B07-7072-4787-B385-29F31A8D5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461C18-3A03-4D38-A852-2B55D19D5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FF139-1DAC-42FC-9CA9-32B440E587FE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6EC3D-097B-45E8-BAF2-D05F97769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BB4B1-737C-438D-A9CF-86BC744AB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323F3-841D-4392-8F51-12D98C9A3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77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spacex.com/updates/starlink-update-04-28-2020/index.html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30CA44-7924-4E35-9660-8FE5D95475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" r="5459" b="18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5C4F9D-48AE-4C1A-8B49-734D8EF00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62" y="228334"/>
            <a:ext cx="6511092" cy="1274174"/>
          </a:xfrm>
          <a:prstGeom prst="rect">
            <a:avLst/>
          </a:prstGeom>
          <a:solidFill>
            <a:srgbClr val="9FB1BE">
              <a:alpha val="30000"/>
            </a:srgbClr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B7A085-D005-4788-9812-F043FDB858DE}"/>
              </a:ext>
            </a:extLst>
          </p:cNvPr>
          <p:cNvSpPr txBox="1"/>
          <p:nvPr/>
        </p:nvSpPr>
        <p:spPr>
          <a:xfrm>
            <a:off x="496662" y="2335272"/>
            <a:ext cx="11397671" cy="1754326"/>
          </a:xfrm>
          <a:prstGeom prst="rect">
            <a:avLst/>
          </a:prstGeom>
          <a:solidFill>
            <a:srgbClr val="9FB1BE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600" b="1" u="sng">
                <a:solidFill>
                  <a:schemeClr val="bg1">
                    <a:lumMod val="85000"/>
                  </a:schemeClr>
                </a:solidFill>
                <a:latin typeface="Trebuchet MS (Headings)"/>
              </a:rPr>
              <a:t>Seminar</a:t>
            </a:r>
          </a:p>
          <a:p>
            <a:pPr algn="ctr"/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Trebuchet MS (Headings)"/>
              </a:rPr>
              <a:t>“SpaceX’s Starlink Constellation Program”</a:t>
            </a:r>
          </a:p>
          <a:p>
            <a:pPr algn="r"/>
            <a:r>
              <a:rPr lang="en-US" sz="3600" dirty="0">
                <a:solidFill>
                  <a:schemeClr val="bg1">
                    <a:lumMod val="85000"/>
                  </a:schemeClr>
                </a:solidFill>
                <a:latin typeface="Trebuchet MS (Headings)"/>
              </a:rPr>
              <a:t>Network protocols in orbit: Building a space-based ISP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38EC70-83B4-443D-B564-EA15B23ADC29}"/>
              </a:ext>
            </a:extLst>
          </p:cNvPr>
          <p:cNvSpPr txBox="1"/>
          <p:nvPr/>
        </p:nvSpPr>
        <p:spPr>
          <a:xfrm>
            <a:off x="496662" y="4922363"/>
            <a:ext cx="4487767" cy="1200329"/>
          </a:xfrm>
          <a:prstGeom prst="rect">
            <a:avLst/>
          </a:prstGeom>
          <a:solidFill>
            <a:srgbClr val="9FB1BE">
              <a:alpha val="3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Trebuchet MS (Headings)"/>
              </a:rPr>
              <a:t>GUIDE: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Trebuchet MS (Headings)"/>
              </a:rPr>
              <a:t>Mrs. Rajani Kodagali, Asst. Prof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Trebuchet MS (Headings)"/>
              </a:rPr>
              <a:t>CSE Dept.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5EFBD9-9FFC-4CE2-BB17-226AE0614269}"/>
              </a:ext>
            </a:extLst>
          </p:cNvPr>
          <p:cNvSpPr txBox="1"/>
          <p:nvPr/>
        </p:nvSpPr>
        <p:spPr>
          <a:xfrm>
            <a:off x="7871246" y="5291695"/>
            <a:ext cx="4023088" cy="830997"/>
          </a:xfrm>
          <a:prstGeom prst="rect">
            <a:avLst/>
          </a:prstGeom>
          <a:solidFill>
            <a:srgbClr val="9FB1BE">
              <a:alpha val="30000"/>
            </a:srgb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Trebuchet MS (Headings)"/>
              </a:rPr>
              <a:t>Presented By</a:t>
            </a:r>
          </a:p>
          <a:p>
            <a:pPr algn="r"/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Trebuchet MS (Headings)"/>
              </a:rPr>
              <a:t>HARIHARAN P – 1RG17CS017</a:t>
            </a:r>
          </a:p>
        </p:txBody>
      </p:sp>
    </p:spTree>
    <p:extLst>
      <p:ext uri="{BB962C8B-B14F-4D97-AF65-F5344CB8AC3E}">
        <p14:creationId xmlns:p14="http://schemas.microsoft.com/office/powerpoint/2010/main" val="339035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30CA44-7924-4E35-9660-8FE5D95475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" r="5459" b="18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49DF19-9A65-47D0-AB98-3367C871A81A}"/>
              </a:ext>
            </a:extLst>
          </p:cNvPr>
          <p:cNvSpPr txBox="1"/>
          <p:nvPr/>
        </p:nvSpPr>
        <p:spPr>
          <a:xfrm>
            <a:off x="299714" y="313779"/>
            <a:ext cx="2288741" cy="584775"/>
          </a:xfrm>
          <a:prstGeom prst="rect">
            <a:avLst/>
          </a:prstGeom>
          <a:solidFill>
            <a:srgbClr val="9FB1BE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Trebuchet MS (Headings)"/>
              </a:rPr>
              <a:t>Advantages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0D0518-D7DC-42B8-8B57-6DCB829240B1}"/>
              </a:ext>
            </a:extLst>
          </p:cNvPr>
          <p:cNvSpPr txBox="1"/>
          <p:nvPr/>
        </p:nvSpPr>
        <p:spPr>
          <a:xfrm>
            <a:off x="496662" y="1356174"/>
            <a:ext cx="11137320" cy="2554545"/>
          </a:xfrm>
          <a:prstGeom prst="rect">
            <a:avLst/>
          </a:prstGeom>
          <a:solidFill>
            <a:srgbClr val="9FB1BE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Trebuchet MS (Headings)"/>
              </a:rPr>
              <a:t>Latency is very low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Trebuchet MS (Headings)"/>
              </a:rPr>
              <a:t>Starlink satellites are over 60 times closer to Earth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Trebuchet MS (Headings)"/>
              </a:rPr>
              <a:t>Ideally suited for areas of the globe where connectivity has typically been a challenge like Mountains, Remote Forest.</a:t>
            </a:r>
          </a:p>
        </p:txBody>
      </p:sp>
    </p:spTree>
    <p:extLst>
      <p:ext uri="{BB962C8B-B14F-4D97-AF65-F5344CB8AC3E}">
        <p14:creationId xmlns:p14="http://schemas.microsoft.com/office/powerpoint/2010/main" val="12712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30CA44-7924-4E35-9660-8FE5D95475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" r="5459" b="18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49DF19-9A65-47D0-AB98-3367C871A81A}"/>
              </a:ext>
            </a:extLst>
          </p:cNvPr>
          <p:cNvSpPr txBox="1"/>
          <p:nvPr/>
        </p:nvSpPr>
        <p:spPr>
          <a:xfrm>
            <a:off x="299715" y="313779"/>
            <a:ext cx="2829852" cy="584775"/>
          </a:xfrm>
          <a:prstGeom prst="rect">
            <a:avLst/>
          </a:prstGeom>
          <a:solidFill>
            <a:srgbClr val="9FB1BE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Trebuchet MS (Headings)"/>
              </a:rPr>
              <a:t>Disadvantages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9EF52D-5E10-40C7-A0F7-E4D3998E3FFD}"/>
              </a:ext>
            </a:extLst>
          </p:cNvPr>
          <p:cNvSpPr txBox="1"/>
          <p:nvPr/>
        </p:nvSpPr>
        <p:spPr>
          <a:xfrm>
            <a:off x="299715" y="1008444"/>
            <a:ext cx="10982178" cy="584775"/>
          </a:xfrm>
          <a:prstGeom prst="rect">
            <a:avLst/>
          </a:prstGeom>
          <a:solidFill>
            <a:srgbClr val="9FB1BE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Trebuchet MS (Headings)"/>
              </a:rPr>
              <a:t>Light Pollution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2FC238-6D1A-4D94-A721-7AFD800A58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8" b="6251"/>
          <a:stretch/>
        </p:blipFill>
        <p:spPr>
          <a:xfrm>
            <a:off x="1430261" y="1837041"/>
            <a:ext cx="9331477" cy="477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8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30CA44-7924-4E35-9660-8FE5D95475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" r="5459" b="18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49DF19-9A65-47D0-AB98-3367C871A81A}"/>
              </a:ext>
            </a:extLst>
          </p:cNvPr>
          <p:cNvSpPr txBox="1"/>
          <p:nvPr/>
        </p:nvSpPr>
        <p:spPr>
          <a:xfrm>
            <a:off x="299715" y="313779"/>
            <a:ext cx="3048792" cy="584775"/>
          </a:xfrm>
          <a:prstGeom prst="rect">
            <a:avLst/>
          </a:prstGeom>
          <a:solidFill>
            <a:srgbClr val="9FB1BE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Trebuchet MS (Headings)"/>
              </a:rPr>
              <a:t>Solution Theory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F99753-D884-438A-BC33-E26740A10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646" y="1212333"/>
            <a:ext cx="9886708" cy="50168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4BD907-5579-438E-8D30-200934C4BA33}"/>
              </a:ext>
            </a:extLst>
          </p:cNvPr>
          <p:cNvSpPr txBox="1"/>
          <p:nvPr/>
        </p:nvSpPr>
        <p:spPr>
          <a:xfrm>
            <a:off x="2865886" y="6358947"/>
            <a:ext cx="6460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ASTRONOMY DISCUSSION WITH NATIONAL ACADEMY OF SCIENCES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05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30CA44-7924-4E35-9660-8FE5D95475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" r="5459" b="18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49DF19-9A65-47D0-AB98-3367C871A81A}"/>
              </a:ext>
            </a:extLst>
          </p:cNvPr>
          <p:cNvSpPr txBox="1"/>
          <p:nvPr/>
        </p:nvSpPr>
        <p:spPr>
          <a:xfrm>
            <a:off x="299715" y="313779"/>
            <a:ext cx="2829852" cy="584775"/>
          </a:xfrm>
          <a:prstGeom prst="rect">
            <a:avLst/>
          </a:prstGeom>
          <a:solidFill>
            <a:srgbClr val="9FB1BE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Trebuchet MS (Headings)"/>
              </a:rPr>
              <a:t>Disadvantages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9EF52D-5E10-40C7-A0F7-E4D3998E3FFD}"/>
              </a:ext>
            </a:extLst>
          </p:cNvPr>
          <p:cNvSpPr txBox="1"/>
          <p:nvPr/>
        </p:nvSpPr>
        <p:spPr>
          <a:xfrm>
            <a:off x="299714" y="1008444"/>
            <a:ext cx="11317029" cy="4619624"/>
          </a:xfrm>
          <a:prstGeom prst="rect">
            <a:avLst/>
          </a:prstGeom>
          <a:solidFill>
            <a:srgbClr val="9FB1BE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Trebuchet MS (Headings)"/>
              </a:rPr>
              <a:t>Space Debris</a:t>
            </a:r>
          </a:p>
          <a:p>
            <a:pPr lvl="1"/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Trebuchet MS (Headings)"/>
              </a:rPr>
              <a:t>space debris resulting from placing thousands of satellites in orbit and the risk of causing a satellite collision, causes Kessler syndrome.</a:t>
            </a:r>
          </a:p>
          <a:p>
            <a:pPr lvl="1"/>
            <a:endParaRPr lang="en-US" sz="3200" dirty="0">
              <a:solidFill>
                <a:schemeClr val="bg1">
                  <a:lumMod val="85000"/>
                </a:schemeClr>
              </a:solidFill>
              <a:latin typeface="Trebuchet MS (Headings)"/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Trebuchet MS (Headings)"/>
              </a:rPr>
              <a:t>SpaceX solution: Small satellites placed in lower shell (550km) when lose propulsion, Deorbit safely &amp; burn out on re-entry to earth. Satellite Lifecycle is 5 Years after losing it’s orbit.</a:t>
            </a:r>
          </a:p>
        </p:txBody>
      </p:sp>
    </p:spTree>
    <p:extLst>
      <p:ext uri="{BB962C8B-B14F-4D97-AF65-F5344CB8AC3E}">
        <p14:creationId xmlns:p14="http://schemas.microsoft.com/office/powerpoint/2010/main" val="108339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30CA44-7924-4E35-9660-8FE5D95475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" r="5459" b="18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49DF19-9A65-47D0-AB98-3367C871A81A}"/>
              </a:ext>
            </a:extLst>
          </p:cNvPr>
          <p:cNvSpPr txBox="1"/>
          <p:nvPr/>
        </p:nvSpPr>
        <p:spPr>
          <a:xfrm>
            <a:off x="299715" y="313779"/>
            <a:ext cx="5070776" cy="584775"/>
          </a:xfrm>
          <a:prstGeom prst="rect">
            <a:avLst/>
          </a:prstGeom>
          <a:solidFill>
            <a:srgbClr val="9FB1BE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Trebuchet MS (Headings)"/>
              </a:rPr>
              <a:t>Starlink Developers Insight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9EF52D-5E10-40C7-A0F7-E4D3998E3FFD}"/>
              </a:ext>
            </a:extLst>
          </p:cNvPr>
          <p:cNvSpPr txBox="1"/>
          <p:nvPr/>
        </p:nvSpPr>
        <p:spPr>
          <a:xfrm>
            <a:off x="299714" y="1008444"/>
            <a:ext cx="11317029" cy="3539430"/>
          </a:xfrm>
          <a:prstGeom prst="rect">
            <a:avLst/>
          </a:prstGeom>
          <a:solidFill>
            <a:srgbClr val="9FB1BE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Trebuchet MS (Headings)"/>
              </a:rPr>
              <a:t>C++ is most widely used Language to code software for Satellites &amp; Spacecraft’s.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Trebuchet MS (Headings)"/>
              </a:rPr>
              <a:t>Some prototyping development in Python.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Trebuchet MS (Headings)"/>
              </a:rPr>
              <a:t>CI-CD Environment thus making it possible to mission every week.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Trebuchet MS (Headings)"/>
              </a:rPr>
              <a:t>Most SpaceX Advanced rockets use C++ for Linux Embed onboard computer software's.</a:t>
            </a:r>
          </a:p>
        </p:txBody>
      </p:sp>
    </p:spTree>
    <p:extLst>
      <p:ext uri="{BB962C8B-B14F-4D97-AF65-F5344CB8AC3E}">
        <p14:creationId xmlns:p14="http://schemas.microsoft.com/office/powerpoint/2010/main" val="221618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30CA44-7924-4E35-9660-8FE5D95475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" r="5459" b="18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49DF19-9A65-47D0-AB98-3367C871A81A}"/>
              </a:ext>
            </a:extLst>
          </p:cNvPr>
          <p:cNvSpPr txBox="1"/>
          <p:nvPr/>
        </p:nvSpPr>
        <p:spPr>
          <a:xfrm>
            <a:off x="299715" y="313779"/>
            <a:ext cx="5637446" cy="584775"/>
          </a:xfrm>
          <a:prstGeom prst="rect">
            <a:avLst/>
          </a:prstGeom>
          <a:solidFill>
            <a:srgbClr val="9FB1BE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Trebuchet MS (Headings)"/>
              </a:rPr>
              <a:t>When is it coming to India?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9EF52D-5E10-40C7-A0F7-E4D3998E3FFD}"/>
              </a:ext>
            </a:extLst>
          </p:cNvPr>
          <p:cNvSpPr txBox="1"/>
          <p:nvPr/>
        </p:nvSpPr>
        <p:spPr>
          <a:xfrm>
            <a:off x="299714" y="1008444"/>
            <a:ext cx="11317029" cy="2369880"/>
          </a:xfrm>
          <a:prstGeom prst="rect">
            <a:avLst/>
          </a:prstGeom>
          <a:solidFill>
            <a:srgbClr val="9FB1BE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Trebuchet MS (Headings)"/>
              </a:rPr>
              <a:t>Currently on Beta Service for US, UK, Canada, &amp; Australia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Trebuchet MS (Headings)"/>
              </a:rPr>
              <a:t>As Starlink is operational on 44°, 53° lat. now.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Trebuchet MS (Headings)"/>
              </a:rPr>
              <a:t>For India is in 20°, 78°lat. It is expected to provide service from 2023 beginning.</a:t>
            </a:r>
          </a:p>
          <a:p>
            <a:pPr algn="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Trebuchet MS (Headings)"/>
              </a:rPr>
              <a:t>(Source Starlink Page) Preorder available @ $99.00 ~ ₹7,200/-</a:t>
            </a:r>
          </a:p>
        </p:txBody>
      </p:sp>
    </p:spTree>
    <p:extLst>
      <p:ext uri="{BB962C8B-B14F-4D97-AF65-F5344CB8AC3E}">
        <p14:creationId xmlns:p14="http://schemas.microsoft.com/office/powerpoint/2010/main" val="380664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30CA44-7924-4E35-9660-8FE5D95475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" r="5459" b="18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49DF19-9A65-47D0-AB98-3367C871A81A}"/>
              </a:ext>
            </a:extLst>
          </p:cNvPr>
          <p:cNvSpPr txBox="1"/>
          <p:nvPr/>
        </p:nvSpPr>
        <p:spPr>
          <a:xfrm>
            <a:off x="4748657" y="3075057"/>
            <a:ext cx="2694686" cy="707886"/>
          </a:xfrm>
          <a:prstGeom prst="rect">
            <a:avLst/>
          </a:prstGeom>
          <a:solidFill>
            <a:srgbClr val="9FB1BE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  <a:latin typeface="Trebuchet MS (Headings)"/>
              </a:rPr>
              <a:t>Thank You!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623CA8-0261-42FF-B778-0DFDDCC7627B}"/>
              </a:ext>
            </a:extLst>
          </p:cNvPr>
          <p:cNvSpPr txBox="1"/>
          <p:nvPr/>
        </p:nvSpPr>
        <p:spPr>
          <a:xfrm>
            <a:off x="1957053" y="3889311"/>
            <a:ext cx="827789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Trebuchet MS (Headings)"/>
              </a:rPr>
              <a:t>Next Launch: June 3 2021 1:29 PM ET | 10:30 PM IST</a:t>
            </a:r>
            <a:endParaRPr lang="en-US" b="1" i="0" dirty="0">
              <a:solidFill>
                <a:schemeClr val="bg1">
                  <a:lumMod val="95000"/>
                </a:schemeClr>
              </a:solidFill>
              <a:effectLst/>
              <a:latin typeface="Trebuchet MS (Headings)"/>
            </a:endParaRPr>
          </a:p>
          <a:p>
            <a:pPr algn="ctr"/>
            <a:r>
              <a:rPr lang="en-US" b="1" i="0" dirty="0">
                <a:solidFill>
                  <a:schemeClr val="bg1">
                    <a:lumMod val="95000"/>
                  </a:schemeClr>
                </a:solidFill>
                <a:effectLst/>
                <a:latin typeface="Trebuchet MS (Headings)"/>
              </a:rPr>
              <a:t>SpaceX Falcon 9</a:t>
            </a:r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latin typeface="Trebuchet MS (Headings)"/>
              </a:rPr>
              <a:t> 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rebuchet MS (Headings)"/>
              </a:rPr>
              <a:t>CRS-22 (Commercial Resupply Services). </a:t>
            </a:r>
            <a:r>
              <a:rPr lang="en-US" b="1" i="0" dirty="0">
                <a:solidFill>
                  <a:schemeClr val="bg1">
                    <a:lumMod val="95000"/>
                  </a:schemeClr>
                </a:solidFill>
                <a:effectLst/>
                <a:latin typeface="Trebuchet MS (Headings)"/>
              </a:rPr>
              <a:t>SpaceX</a:t>
            </a:r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latin typeface="Trebuchet MS (Headings)"/>
              </a:rPr>
              <a:t> will </a:t>
            </a:r>
            <a:r>
              <a:rPr lang="en-US" b="1" i="0" dirty="0">
                <a:solidFill>
                  <a:schemeClr val="bg1">
                    <a:lumMod val="95000"/>
                  </a:schemeClr>
                </a:solidFill>
                <a:effectLst/>
                <a:latin typeface="Trebuchet MS (Headings)"/>
              </a:rPr>
              <a:t>launch</a:t>
            </a:r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latin typeface="Trebuchet MS (Headings)"/>
              </a:rPr>
              <a:t> a </a:t>
            </a:r>
            <a:r>
              <a:rPr lang="en-US" b="1" i="0" dirty="0">
                <a:solidFill>
                  <a:schemeClr val="bg1">
                    <a:lumMod val="95000"/>
                  </a:schemeClr>
                </a:solidFill>
                <a:effectLst/>
                <a:latin typeface="Trebuchet MS (Headings)"/>
              </a:rPr>
              <a:t>Falcon 9 rocket</a:t>
            </a:r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latin typeface="Trebuchet MS (Headings)"/>
              </a:rPr>
              <a:t> to deliver supplies and research experiments to the International Space Station.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rebuchet MS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96428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30CA44-7924-4E35-9660-8FE5D95475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" r="5459" b="18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49DF19-9A65-47D0-AB98-3367C871A81A}"/>
              </a:ext>
            </a:extLst>
          </p:cNvPr>
          <p:cNvSpPr txBox="1"/>
          <p:nvPr/>
        </p:nvSpPr>
        <p:spPr>
          <a:xfrm>
            <a:off x="496662" y="519343"/>
            <a:ext cx="4023823" cy="584775"/>
          </a:xfrm>
          <a:prstGeom prst="rect">
            <a:avLst/>
          </a:prstGeom>
          <a:solidFill>
            <a:srgbClr val="9FB1BE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Trebuchet MS (Headings)"/>
              </a:rPr>
              <a:t>Order of Explanation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D8C5B0-345C-4482-B5A8-B7B350BC469E}"/>
              </a:ext>
            </a:extLst>
          </p:cNvPr>
          <p:cNvSpPr txBox="1"/>
          <p:nvPr/>
        </p:nvSpPr>
        <p:spPr>
          <a:xfrm>
            <a:off x="496662" y="1356174"/>
            <a:ext cx="11137320" cy="4031873"/>
          </a:xfrm>
          <a:prstGeom prst="rect">
            <a:avLst/>
          </a:prstGeom>
          <a:solidFill>
            <a:srgbClr val="9FB1BE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Trebuchet MS (Headings)"/>
              </a:rPr>
              <a:t>What is Starlink project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Trebuchet MS (Headings)"/>
              </a:rPr>
              <a:t>How it works?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Trebuchet MS (Headings)"/>
              </a:rPr>
              <a:t>Advantages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Trebuchet MS (Headings)"/>
              </a:rPr>
              <a:t>Disadvantages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Trebuchet MS (Headings)"/>
              </a:rPr>
              <a:t>Starlink Developers Insight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Trebuchet MS (Headings)"/>
              </a:rPr>
              <a:t>When is it coming to India?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3200" dirty="0">
              <a:solidFill>
                <a:schemeClr val="bg1">
                  <a:lumMod val="85000"/>
                </a:schemeClr>
              </a:solidFill>
              <a:latin typeface="Trebuchet MS (Headings)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3200" dirty="0">
              <a:solidFill>
                <a:schemeClr val="bg1">
                  <a:lumMod val="85000"/>
                </a:schemeClr>
              </a:solidFill>
              <a:latin typeface="Trebuchet MS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64121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4DFD2AB-6914-4010-A707-D4CD1212FFE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8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71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30CA44-7924-4E35-9660-8FE5D95475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" r="5459" b="18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49DF19-9A65-47D0-AB98-3367C871A81A}"/>
              </a:ext>
            </a:extLst>
          </p:cNvPr>
          <p:cNvSpPr txBox="1"/>
          <p:nvPr/>
        </p:nvSpPr>
        <p:spPr>
          <a:xfrm>
            <a:off x="496662" y="519343"/>
            <a:ext cx="3034330" cy="584775"/>
          </a:xfrm>
          <a:prstGeom prst="rect">
            <a:avLst/>
          </a:prstGeom>
          <a:solidFill>
            <a:srgbClr val="9FB1BE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Trebuchet MS (Headings)"/>
              </a:rPr>
              <a:t>Starlink Project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D8C5B0-345C-4482-B5A8-B7B350BC469E}"/>
              </a:ext>
            </a:extLst>
          </p:cNvPr>
          <p:cNvSpPr txBox="1"/>
          <p:nvPr/>
        </p:nvSpPr>
        <p:spPr>
          <a:xfrm>
            <a:off x="496662" y="1356174"/>
            <a:ext cx="11137320" cy="4524315"/>
          </a:xfrm>
          <a:prstGeom prst="rect">
            <a:avLst/>
          </a:prstGeom>
          <a:solidFill>
            <a:srgbClr val="9FB1BE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Trebuchet MS (Headings)"/>
              </a:rPr>
              <a:t>Satellite internet constellation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Trebuchet MS (Headings)"/>
              </a:rPr>
              <a:t>Mass-Number of Small low cost satellites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Trebuchet MS (Headings)"/>
              </a:rPr>
              <a:t>Operating in LEO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Trebuchet MS (Headings)"/>
              </a:rPr>
              <a:t>Aim to provide satellite internet connectivity to underserved areas of the planet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Trebuchet MS (Headings)"/>
              </a:rPr>
              <a:t>Revenue to fund Mars Project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Trebuchet MS (Headings)"/>
              </a:rPr>
              <a:t>Plans to develop and deploy a version of the satellite communication system to serve Mars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3200" dirty="0">
              <a:solidFill>
                <a:schemeClr val="bg1">
                  <a:lumMod val="85000"/>
                </a:schemeClr>
              </a:solidFill>
              <a:latin typeface="Trebuchet MS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79404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30CA44-7924-4E35-9660-8FE5D95475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" r="5459" b="18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49DF19-9A65-47D0-AB98-3367C871A81A}"/>
              </a:ext>
            </a:extLst>
          </p:cNvPr>
          <p:cNvSpPr txBox="1"/>
          <p:nvPr/>
        </p:nvSpPr>
        <p:spPr>
          <a:xfrm>
            <a:off x="496662" y="519343"/>
            <a:ext cx="4145676" cy="584775"/>
          </a:xfrm>
          <a:prstGeom prst="rect">
            <a:avLst/>
          </a:prstGeom>
          <a:solidFill>
            <a:srgbClr val="9FB1BE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Trebuchet MS (Headings)"/>
              </a:rPr>
              <a:t>Technologies Involved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D8C5B0-345C-4482-B5A8-B7B350BC469E}"/>
              </a:ext>
            </a:extLst>
          </p:cNvPr>
          <p:cNvSpPr txBox="1"/>
          <p:nvPr/>
        </p:nvSpPr>
        <p:spPr>
          <a:xfrm>
            <a:off x="496662" y="1356174"/>
            <a:ext cx="11137320" cy="4031873"/>
          </a:xfrm>
          <a:prstGeom prst="rect">
            <a:avLst/>
          </a:prstGeom>
          <a:solidFill>
            <a:srgbClr val="9FB1BE">
              <a:alpha val="30000"/>
            </a:srgb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Trebuchet MS (Headings)"/>
              </a:rPr>
              <a:t>Ku Band 12-18GHz (Satellite TV &amp; VSAT)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Trebuchet MS (Headings)"/>
              </a:rPr>
              <a:t>Ka Band 26.5-40GHz (Satellite Uplinks)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Trebuchet MS (Headings)"/>
              </a:rPr>
              <a:t>E Band 60-90GHz (RF/Microwave backhaul links)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Trebuchet MS (Headings)"/>
              </a:rPr>
              <a:t>Phased array (Array of antennas)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Trebuchet MS (Headings)"/>
              </a:rPr>
              <a:t>Laser Communication (Space-to-space)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Trebuchet MS (Headings)"/>
              </a:rPr>
              <a:t>Spacecraft type: small satellite (smallsat)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Trebuchet MS (Headings)"/>
              </a:rPr>
              <a:t>Launch Vehicle: Falcon 9 Rockets (First Orbital Class Rocket Capable of Re-flight) 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Trebuchet MS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95173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30CA44-7924-4E35-9660-8FE5D95475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" r="5459" b="18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49DF19-9A65-47D0-AB98-3367C871A81A}"/>
              </a:ext>
            </a:extLst>
          </p:cNvPr>
          <p:cNvSpPr txBox="1"/>
          <p:nvPr/>
        </p:nvSpPr>
        <p:spPr>
          <a:xfrm>
            <a:off x="299714" y="313779"/>
            <a:ext cx="2710772" cy="584775"/>
          </a:xfrm>
          <a:prstGeom prst="rect">
            <a:avLst/>
          </a:prstGeom>
          <a:solidFill>
            <a:srgbClr val="9FB1BE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Trebuchet MS (Headings)"/>
              </a:rPr>
              <a:t>How it works?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A602E4-278E-41C7-BB96-0E573D89ED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" t="4719" r="3938" b="5846"/>
          <a:stretch/>
        </p:blipFill>
        <p:spPr>
          <a:xfrm>
            <a:off x="562708" y="950475"/>
            <a:ext cx="10972800" cy="579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39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30CA44-7924-4E35-9660-8FE5D95475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" r="5459" b="18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49DF19-9A65-47D0-AB98-3367C871A81A}"/>
              </a:ext>
            </a:extLst>
          </p:cNvPr>
          <p:cNvSpPr txBox="1"/>
          <p:nvPr/>
        </p:nvSpPr>
        <p:spPr>
          <a:xfrm>
            <a:off x="299714" y="313779"/>
            <a:ext cx="4103474" cy="584775"/>
          </a:xfrm>
          <a:prstGeom prst="rect">
            <a:avLst/>
          </a:prstGeom>
          <a:solidFill>
            <a:srgbClr val="9FB1BE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Trebuchet MS (Headings)"/>
              </a:rPr>
              <a:t>How it works? (cont.)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CBCFC3-CC8A-49F7-86A0-7CDD226F0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90" y="1085724"/>
            <a:ext cx="9744619" cy="51181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AB6A7D-53B5-4CF6-943D-6C9C6BA80A84}"/>
              </a:ext>
            </a:extLst>
          </p:cNvPr>
          <p:cNvSpPr txBox="1"/>
          <p:nvPr/>
        </p:nvSpPr>
        <p:spPr>
          <a:xfrm>
            <a:off x="4403188" y="6269317"/>
            <a:ext cx="3559126" cy="523220"/>
          </a:xfrm>
          <a:prstGeom prst="rect">
            <a:avLst/>
          </a:prstGeom>
          <a:solidFill>
            <a:srgbClr val="9FB1BE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Trebuchet MS (Headings)"/>
              </a:rPr>
              <a:t>Satellite Deployment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Trebuchet MS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65938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30CA44-7924-4E35-9660-8FE5D95475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" r="5459" b="18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49DF19-9A65-47D0-AB98-3367C871A81A}"/>
              </a:ext>
            </a:extLst>
          </p:cNvPr>
          <p:cNvSpPr txBox="1"/>
          <p:nvPr/>
        </p:nvSpPr>
        <p:spPr>
          <a:xfrm>
            <a:off x="299714" y="313779"/>
            <a:ext cx="4103474" cy="584775"/>
          </a:xfrm>
          <a:prstGeom prst="rect">
            <a:avLst/>
          </a:prstGeom>
          <a:solidFill>
            <a:srgbClr val="9FB1BE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Trebuchet MS (Headings)"/>
              </a:rPr>
              <a:t>How it works? (cont.)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26FF10-8AE7-4DA1-9ED1-DD225BB5C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5" y="1690497"/>
            <a:ext cx="6101086" cy="36771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A62E6F-95F2-4B39-B68C-7C10DB6787D5}"/>
              </a:ext>
            </a:extLst>
          </p:cNvPr>
          <p:cNvSpPr txBox="1"/>
          <p:nvPr/>
        </p:nvSpPr>
        <p:spPr>
          <a:xfrm>
            <a:off x="7377525" y="5589611"/>
            <a:ext cx="3613449" cy="523220"/>
          </a:xfrm>
          <a:prstGeom prst="rect">
            <a:avLst/>
          </a:prstGeom>
          <a:solidFill>
            <a:srgbClr val="9FB1BE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Trebuchet MS (Headings)"/>
              </a:rPr>
              <a:t>Laser Communication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Trebuchet MS (Headings)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FCC4B4-8AE5-469A-8823-F6C3DDF28DFE}"/>
              </a:ext>
            </a:extLst>
          </p:cNvPr>
          <p:cNvSpPr txBox="1"/>
          <p:nvPr/>
        </p:nvSpPr>
        <p:spPr>
          <a:xfrm>
            <a:off x="1699647" y="5589611"/>
            <a:ext cx="2852622" cy="523220"/>
          </a:xfrm>
          <a:prstGeom prst="rect">
            <a:avLst/>
          </a:prstGeom>
          <a:solidFill>
            <a:srgbClr val="9FB1BE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Trebuchet MS (Headings)"/>
              </a:rPr>
              <a:t>Post Deployment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Trebuchet MS (Headings)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B9632A-17EF-4FF8-BE1F-543C0EB0B4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5" t="14836" r="17771" b="23077"/>
          <a:stretch/>
        </p:blipFill>
        <p:spPr>
          <a:xfrm>
            <a:off x="6377552" y="1632463"/>
            <a:ext cx="5613397" cy="379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5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30CA44-7924-4E35-9660-8FE5D95475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" r="5459" b="18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49DF19-9A65-47D0-AB98-3367C871A81A}"/>
              </a:ext>
            </a:extLst>
          </p:cNvPr>
          <p:cNvSpPr txBox="1"/>
          <p:nvPr/>
        </p:nvSpPr>
        <p:spPr>
          <a:xfrm>
            <a:off x="299714" y="313779"/>
            <a:ext cx="4103474" cy="584775"/>
          </a:xfrm>
          <a:prstGeom prst="rect">
            <a:avLst/>
          </a:prstGeom>
          <a:solidFill>
            <a:srgbClr val="9FB1BE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Trebuchet MS (Headings)"/>
              </a:rPr>
              <a:t>How it works? (cont.)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FCC4B4-8AE5-469A-8823-F6C3DDF28DFE}"/>
              </a:ext>
            </a:extLst>
          </p:cNvPr>
          <p:cNvSpPr txBox="1"/>
          <p:nvPr/>
        </p:nvSpPr>
        <p:spPr>
          <a:xfrm>
            <a:off x="7994594" y="5726392"/>
            <a:ext cx="3752075" cy="523220"/>
          </a:xfrm>
          <a:prstGeom prst="rect">
            <a:avLst/>
          </a:prstGeom>
          <a:solidFill>
            <a:srgbClr val="9FB1BE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Trebuchet MS (Headings)"/>
              </a:rPr>
              <a:t>Starlink User Terminal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Trebuchet MS (Headings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1A17C4-C977-4E6D-B793-D7D7FF62D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171" y="1327539"/>
            <a:ext cx="4202922" cy="4202922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554CF-36C2-4EEF-AEB9-4F04F00A6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14" y="1327539"/>
            <a:ext cx="6746896" cy="4202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66931A-357A-4F2E-85E1-A3A1F05EF4F2}"/>
              </a:ext>
            </a:extLst>
          </p:cNvPr>
          <p:cNvSpPr txBox="1"/>
          <p:nvPr/>
        </p:nvSpPr>
        <p:spPr>
          <a:xfrm>
            <a:off x="2472226" y="5697836"/>
            <a:ext cx="2592143" cy="523220"/>
          </a:xfrm>
          <a:prstGeom prst="rect">
            <a:avLst/>
          </a:prstGeom>
          <a:solidFill>
            <a:srgbClr val="9FB1BE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Trebuchet MS (Headings)"/>
              </a:rPr>
              <a:t>Ground Station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Trebuchet MS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05875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</TotalTime>
  <Words>472</Words>
  <Application>Microsoft Office PowerPoint</Application>
  <PresentationFormat>Widescreen</PresentationFormat>
  <Paragraphs>66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Trebuchet MS (Headings)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Hariharan Parthiban</dc:creator>
  <cp:lastModifiedBy>Hariharan Parthiban</cp:lastModifiedBy>
  <cp:revision>76</cp:revision>
  <dcterms:created xsi:type="dcterms:W3CDTF">2021-05-30T05:13:39Z</dcterms:created>
  <dcterms:modified xsi:type="dcterms:W3CDTF">2021-05-31T09:45:39Z</dcterms:modified>
</cp:coreProperties>
</file>